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0" r:id="rId3"/>
    <p:sldId id="261" r:id="rId4"/>
    <p:sldId id="262" r:id="rId5"/>
    <p:sldId id="266" r:id="rId6"/>
    <p:sldId id="263" r:id="rId7"/>
    <p:sldId id="264" r:id="rId8"/>
    <p:sldId id="265" r:id="rId9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AAD2"/>
    <a:srgbClr val="6EC5CC"/>
    <a:srgbClr val="FFFFFF"/>
    <a:srgbClr val="99FF33"/>
    <a:srgbClr val="8D84BD"/>
    <a:srgbClr val="E76291"/>
    <a:srgbClr val="FFCC66"/>
    <a:srgbClr val="FFCCCC"/>
    <a:srgbClr val="FFCC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65" autoAdjust="0"/>
    <p:restoredTop sz="95586" autoAdjust="0"/>
  </p:normalViewPr>
  <p:slideViewPr>
    <p:cSldViewPr>
      <p:cViewPr>
        <p:scale>
          <a:sx n="70" d="100"/>
          <a:sy n="70" d="100"/>
        </p:scale>
        <p:origin x="-90" y="-90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12D74C-EEB2-4506-A2DC-A27B96D29FE8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8988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758402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2" name="テキスト ボックス 11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リズム記入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grpSp>
        <p:nvGrpSpPr>
          <p:cNvPr id="89" name="グループ化 88"/>
          <p:cNvGrpSpPr/>
          <p:nvPr userDrawn="1"/>
        </p:nvGrpSpPr>
        <p:grpSpPr>
          <a:xfrm>
            <a:off x="848544" y="1772816"/>
            <a:ext cx="8064896" cy="4541444"/>
            <a:chOff x="848544" y="1772816"/>
            <a:chExt cx="8064896" cy="4541444"/>
          </a:xfrm>
        </p:grpSpPr>
        <p:sp>
          <p:nvSpPr>
            <p:cNvPr id="5" name="角丸四角形 4"/>
            <p:cNvSpPr/>
            <p:nvPr userDrawn="1"/>
          </p:nvSpPr>
          <p:spPr>
            <a:xfrm>
              <a:off x="84854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角丸四角形 5"/>
            <p:cNvSpPr/>
            <p:nvPr userDrawn="1"/>
          </p:nvSpPr>
          <p:spPr>
            <a:xfrm>
              <a:off x="135260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角丸四角形 6"/>
            <p:cNvSpPr/>
            <p:nvPr userDrawn="1"/>
          </p:nvSpPr>
          <p:spPr>
            <a:xfrm>
              <a:off x="185665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 userDrawn="1"/>
          </p:nvSpPr>
          <p:spPr>
            <a:xfrm>
              <a:off x="236071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角丸四角形 8"/>
            <p:cNvSpPr/>
            <p:nvPr userDrawn="1"/>
          </p:nvSpPr>
          <p:spPr>
            <a:xfrm>
              <a:off x="286476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角丸四角形 9"/>
            <p:cNvSpPr/>
            <p:nvPr userDrawn="1"/>
          </p:nvSpPr>
          <p:spPr>
            <a:xfrm>
              <a:off x="336882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角丸四角形 10"/>
            <p:cNvSpPr/>
            <p:nvPr userDrawn="1"/>
          </p:nvSpPr>
          <p:spPr>
            <a:xfrm>
              <a:off x="387288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角丸四角形 11"/>
            <p:cNvSpPr/>
            <p:nvPr userDrawn="1"/>
          </p:nvSpPr>
          <p:spPr>
            <a:xfrm>
              <a:off x="437693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角丸四角形 12"/>
            <p:cNvSpPr/>
            <p:nvPr userDrawn="1"/>
          </p:nvSpPr>
          <p:spPr>
            <a:xfrm>
              <a:off x="488099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/>
            <p:cNvSpPr/>
            <p:nvPr userDrawn="1"/>
          </p:nvSpPr>
          <p:spPr>
            <a:xfrm>
              <a:off x="538504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角丸四角形 14"/>
            <p:cNvSpPr/>
            <p:nvPr userDrawn="1"/>
          </p:nvSpPr>
          <p:spPr>
            <a:xfrm>
              <a:off x="588910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角丸四角形 15"/>
            <p:cNvSpPr/>
            <p:nvPr userDrawn="1"/>
          </p:nvSpPr>
          <p:spPr>
            <a:xfrm>
              <a:off x="639316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角丸四角形 16"/>
            <p:cNvSpPr/>
            <p:nvPr userDrawn="1"/>
          </p:nvSpPr>
          <p:spPr>
            <a:xfrm>
              <a:off x="689721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角丸四角形 17"/>
            <p:cNvSpPr/>
            <p:nvPr userDrawn="1"/>
          </p:nvSpPr>
          <p:spPr>
            <a:xfrm>
              <a:off x="740127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角丸四角形 18"/>
            <p:cNvSpPr/>
            <p:nvPr userDrawn="1"/>
          </p:nvSpPr>
          <p:spPr>
            <a:xfrm>
              <a:off x="790532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角丸四角形 19"/>
            <p:cNvSpPr/>
            <p:nvPr userDrawn="1"/>
          </p:nvSpPr>
          <p:spPr>
            <a:xfrm>
              <a:off x="840938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角丸四角形 20"/>
            <p:cNvSpPr/>
            <p:nvPr userDrawn="1"/>
          </p:nvSpPr>
          <p:spPr>
            <a:xfrm>
              <a:off x="84854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角丸四角形 21"/>
            <p:cNvSpPr/>
            <p:nvPr userDrawn="1"/>
          </p:nvSpPr>
          <p:spPr>
            <a:xfrm>
              <a:off x="135260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角丸四角形 22"/>
            <p:cNvSpPr/>
            <p:nvPr userDrawn="1"/>
          </p:nvSpPr>
          <p:spPr>
            <a:xfrm>
              <a:off x="185665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角丸四角形 23"/>
            <p:cNvSpPr/>
            <p:nvPr userDrawn="1"/>
          </p:nvSpPr>
          <p:spPr>
            <a:xfrm>
              <a:off x="236071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角丸四角形 24"/>
            <p:cNvSpPr/>
            <p:nvPr userDrawn="1"/>
          </p:nvSpPr>
          <p:spPr>
            <a:xfrm>
              <a:off x="286476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角丸四角形 25"/>
            <p:cNvSpPr/>
            <p:nvPr userDrawn="1"/>
          </p:nvSpPr>
          <p:spPr>
            <a:xfrm>
              <a:off x="336882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角丸四角形 26"/>
            <p:cNvSpPr/>
            <p:nvPr userDrawn="1"/>
          </p:nvSpPr>
          <p:spPr>
            <a:xfrm>
              <a:off x="387288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角丸四角形 27"/>
            <p:cNvSpPr/>
            <p:nvPr userDrawn="1"/>
          </p:nvSpPr>
          <p:spPr>
            <a:xfrm>
              <a:off x="437693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角丸四角形 28"/>
            <p:cNvSpPr/>
            <p:nvPr userDrawn="1"/>
          </p:nvSpPr>
          <p:spPr>
            <a:xfrm>
              <a:off x="488099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角丸四角形 29"/>
            <p:cNvSpPr/>
            <p:nvPr userDrawn="1"/>
          </p:nvSpPr>
          <p:spPr>
            <a:xfrm>
              <a:off x="538504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角丸四角形 30"/>
            <p:cNvSpPr/>
            <p:nvPr userDrawn="1"/>
          </p:nvSpPr>
          <p:spPr>
            <a:xfrm>
              <a:off x="588910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角丸四角形 31"/>
            <p:cNvSpPr/>
            <p:nvPr userDrawn="1"/>
          </p:nvSpPr>
          <p:spPr>
            <a:xfrm>
              <a:off x="639316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角丸四角形 32"/>
            <p:cNvSpPr/>
            <p:nvPr userDrawn="1"/>
          </p:nvSpPr>
          <p:spPr>
            <a:xfrm>
              <a:off x="689721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角丸四角形 33"/>
            <p:cNvSpPr/>
            <p:nvPr userDrawn="1"/>
          </p:nvSpPr>
          <p:spPr>
            <a:xfrm>
              <a:off x="740127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角丸四角形 34"/>
            <p:cNvSpPr/>
            <p:nvPr userDrawn="1"/>
          </p:nvSpPr>
          <p:spPr>
            <a:xfrm>
              <a:off x="790532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角丸四角形 35"/>
            <p:cNvSpPr/>
            <p:nvPr userDrawn="1"/>
          </p:nvSpPr>
          <p:spPr>
            <a:xfrm>
              <a:off x="840938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角丸四角形 36"/>
            <p:cNvSpPr/>
            <p:nvPr userDrawn="1"/>
          </p:nvSpPr>
          <p:spPr>
            <a:xfrm>
              <a:off x="84854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角丸四角形 37"/>
            <p:cNvSpPr/>
            <p:nvPr userDrawn="1"/>
          </p:nvSpPr>
          <p:spPr>
            <a:xfrm>
              <a:off x="135260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角丸四角形 38"/>
            <p:cNvSpPr/>
            <p:nvPr userDrawn="1"/>
          </p:nvSpPr>
          <p:spPr>
            <a:xfrm>
              <a:off x="185665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角丸四角形 39"/>
            <p:cNvSpPr/>
            <p:nvPr userDrawn="1"/>
          </p:nvSpPr>
          <p:spPr>
            <a:xfrm>
              <a:off x="236071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角丸四角形 40"/>
            <p:cNvSpPr/>
            <p:nvPr userDrawn="1"/>
          </p:nvSpPr>
          <p:spPr>
            <a:xfrm>
              <a:off x="286476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角丸四角形 41"/>
            <p:cNvSpPr/>
            <p:nvPr userDrawn="1"/>
          </p:nvSpPr>
          <p:spPr>
            <a:xfrm>
              <a:off x="336882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角丸四角形 42"/>
            <p:cNvSpPr/>
            <p:nvPr userDrawn="1"/>
          </p:nvSpPr>
          <p:spPr>
            <a:xfrm>
              <a:off x="387288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角丸四角形 43"/>
            <p:cNvSpPr/>
            <p:nvPr userDrawn="1"/>
          </p:nvSpPr>
          <p:spPr>
            <a:xfrm>
              <a:off x="437693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角丸四角形 44"/>
            <p:cNvSpPr/>
            <p:nvPr userDrawn="1"/>
          </p:nvSpPr>
          <p:spPr>
            <a:xfrm>
              <a:off x="488099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角丸四角形 45"/>
            <p:cNvSpPr/>
            <p:nvPr userDrawn="1"/>
          </p:nvSpPr>
          <p:spPr>
            <a:xfrm>
              <a:off x="538504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角丸四角形 46"/>
            <p:cNvSpPr/>
            <p:nvPr userDrawn="1"/>
          </p:nvSpPr>
          <p:spPr>
            <a:xfrm>
              <a:off x="588910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角丸四角形 47"/>
            <p:cNvSpPr/>
            <p:nvPr userDrawn="1"/>
          </p:nvSpPr>
          <p:spPr>
            <a:xfrm>
              <a:off x="639316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角丸四角形 48"/>
            <p:cNvSpPr/>
            <p:nvPr userDrawn="1"/>
          </p:nvSpPr>
          <p:spPr>
            <a:xfrm>
              <a:off x="689721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角丸四角形 49"/>
            <p:cNvSpPr/>
            <p:nvPr userDrawn="1"/>
          </p:nvSpPr>
          <p:spPr>
            <a:xfrm>
              <a:off x="740127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角丸四角形 50"/>
            <p:cNvSpPr/>
            <p:nvPr userDrawn="1"/>
          </p:nvSpPr>
          <p:spPr>
            <a:xfrm>
              <a:off x="790532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角丸四角形 51"/>
            <p:cNvSpPr/>
            <p:nvPr userDrawn="1"/>
          </p:nvSpPr>
          <p:spPr>
            <a:xfrm>
              <a:off x="840938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角丸四角形 52"/>
            <p:cNvSpPr/>
            <p:nvPr userDrawn="1"/>
          </p:nvSpPr>
          <p:spPr>
            <a:xfrm>
              <a:off x="84854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角丸四角形 53"/>
            <p:cNvSpPr/>
            <p:nvPr userDrawn="1"/>
          </p:nvSpPr>
          <p:spPr>
            <a:xfrm>
              <a:off x="135260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角丸四角形 54"/>
            <p:cNvSpPr/>
            <p:nvPr userDrawn="1"/>
          </p:nvSpPr>
          <p:spPr>
            <a:xfrm>
              <a:off x="185665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角丸四角形 55"/>
            <p:cNvSpPr/>
            <p:nvPr userDrawn="1"/>
          </p:nvSpPr>
          <p:spPr>
            <a:xfrm>
              <a:off x="236071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角丸四角形 56"/>
            <p:cNvSpPr/>
            <p:nvPr userDrawn="1"/>
          </p:nvSpPr>
          <p:spPr>
            <a:xfrm>
              <a:off x="286476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角丸四角形 57"/>
            <p:cNvSpPr/>
            <p:nvPr userDrawn="1"/>
          </p:nvSpPr>
          <p:spPr>
            <a:xfrm>
              <a:off x="336882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角丸四角形 58"/>
            <p:cNvSpPr/>
            <p:nvPr userDrawn="1"/>
          </p:nvSpPr>
          <p:spPr>
            <a:xfrm>
              <a:off x="387288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角丸四角形 59"/>
            <p:cNvSpPr/>
            <p:nvPr userDrawn="1"/>
          </p:nvSpPr>
          <p:spPr>
            <a:xfrm>
              <a:off x="437693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角丸四角形 60"/>
            <p:cNvSpPr/>
            <p:nvPr userDrawn="1"/>
          </p:nvSpPr>
          <p:spPr>
            <a:xfrm>
              <a:off x="488099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角丸四角形 61"/>
            <p:cNvSpPr/>
            <p:nvPr userDrawn="1"/>
          </p:nvSpPr>
          <p:spPr>
            <a:xfrm>
              <a:off x="538504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角丸四角形 62"/>
            <p:cNvSpPr/>
            <p:nvPr userDrawn="1"/>
          </p:nvSpPr>
          <p:spPr>
            <a:xfrm>
              <a:off x="588910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角丸四角形 63"/>
            <p:cNvSpPr/>
            <p:nvPr userDrawn="1"/>
          </p:nvSpPr>
          <p:spPr>
            <a:xfrm>
              <a:off x="639316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角丸四角形 64"/>
            <p:cNvSpPr/>
            <p:nvPr userDrawn="1"/>
          </p:nvSpPr>
          <p:spPr>
            <a:xfrm>
              <a:off x="689721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角丸四角形 65"/>
            <p:cNvSpPr/>
            <p:nvPr userDrawn="1"/>
          </p:nvSpPr>
          <p:spPr>
            <a:xfrm>
              <a:off x="740127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角丸四角形 66"/>
            <p:cNvSpPr/>
            <p:nvPr userDrawn="1"/>
          </p:nvSpPr>
          <p:spPr>
            <a:xfrm>
              <a:off x="790532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角丸四角形 67"/>
            <p:cNvSpPr/>
            <p:nvPr userDrawn="1"/>
          </p:nvSpPr>
          <p:spPr>
            <a:xfrm>
              <a:off x="840938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角丸四角形 68"/>
            <p:cNvSpPr/>
            <p:nvPr userDrawn="1"/>
          </p:nvSpPr>
          <p:spPr>
            <a:xfrm>
              <a:off x="84854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 userDrawn="1"/>
          </p:nvSpPr>
          <p:spPr>
            <a:xfrm>
              <a:off x="135260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角丸四角形 70"/>
            <p:cNvSpPr/>
            <p:nvPr userDrawn="1"/>
          </p:nvSpPr>
          <p:spPr>
            <a:xfrm>
              <a:off x="185665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角丸四角形 71"/>
            <p:cNvSpPr/>
            <p:nvPr userDrawn="1"/>
          </p:nvSpPr>
          <p:spPr>
            <a:xfrm>
              <a:off x="236071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角丸四角形 72"/>
            <p:cNvSpPr/>
            <p:nvPr userDrawn="1"/>
          </p:nvSpPr>
          <p:spPr>
            <a:xfrm>
              <a:off x="286476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角丸四角形 73"/>
            <p:cNvSpPr/>
            <p:nvPr userDrawn="1"/>
          </p:nvSpPr>
          <p:spPr>
            <a:xfrm>
              <a:off x="336882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角丸四角形 74"/>
            <p:cNvSpPr/>
            <p:nvPr userDrawn="1"/>
          </p:nvSpPr>
          <p:spPr>
            <a:xfrm>
              <a:off x="387288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角丸四角形 75"/>
            <p:cNvSpPr/>
            <p:nvPr userDrawn="1"/>
          </p:nvSpPr>
          <p:spPr>
            <a:xfrm>
              <a:off x="437693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角丸四角形 76"/>
            <p:cNvSpPr/>
            <p:nvPr userDrawn="1"/>
          </p:nvSpPr>
          <p:spPr>
            <a:xfrm>
              <a:off x="488099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角丸四角形 77"/>
            <p:cNvSpPr/>
            <p:nvPr userDrawn="1"/>
          </p:nvSpPr>
          <p:spPr>
            <a:xfrm>
              <a:off x="538504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角丸四角形 78"/>
            <p:cNvSpPr/>
            <p:nvPr userDrawn="1"/>
          </p:nvSpPr>
          <p:spPr>
            <a:xfrm>
              <a:off x="588910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角丸四角形 79"/>
            <p:cNvSpPr/>
            <p:nvPr userDrawn="1"/>
          </p:nvSpPr>
          <p:spPr>
            <a:xfrm>
              <a:off x="639316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角丸四角形 80"/>
            <p:cNvSpPr/>
            <p:nvPr userDrawn="1"/>
          </p:nvSpPr>
          <p:spPr>
            <a:xfrm>
              <a:off x="689721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角丸四角形 81"/>
            <p:cNvSpPr/>
            <p:nvPr userDrawn="1"/>
          </p:nvSpPr>
          <p:spPr>
            <a:xfrm>
              <a:off x="740127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角丸四角形 82"/>
            <p:cNvSpPr/>
            <p:nvPr userDrawn="1"/>
          </p:nvSpPr>
          <p:spPr>
            <a:xfrm>
              <a:off x="790532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角丸四角形 83"/>
            <p:cNvSpPr/>
            <p:nvPr userDrawn="1"/>
          </p:nvSpPr>
          <p:spPr>
            <a:xfrm>
              <a:off x="840938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5" name="直線コネクタ 84"/>
            <p:cNvCxnSpPr/>
            <p:nvPr userDrawn="1"/>
          </p:nvCxnSpPr>
          <p:spPr>
            <a:xfrm>
              <a:off x="4880992" y="1772816"/>
              <a:ext cx="0" cy="4541444"/>
            </a:xfrm>
            <a:prstGeom prst="line">
              <a:avLst/>
            </a:prstGeom>
            <a:ln w="60325">
              <a:solidFill>
                <a:srgbClr val="0070C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9422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3" r:id="rId5"/>
    <p:sldLayoutId id="2147484071" r:id="rId6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創作授業 ⑤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51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今日</a:t>
            </a:r>
            <a:r>
              <a:rPr lang="ja-JP" altLang="en-US" dirty="0" smtClean="0"/>
              <a:t>のめあ</a:t>
            </a:r>
            <a:r>
              <a:rPr lang="ja-JP" altLang="en-US" dirty="0"/>
              <a:t>て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sz="3200" dirty="0" smtClean="0"/>
              <a:t>つくった歌を発表しよう！</a:t>
            </a:r>
            <a:endParaRPr lang="en-US" altLang="ja-JP" sz="3200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 smtClean="0"/>
              <a:t>授業の進め方</a:t>
            </a:r>
            <a:endParaRPr kumimoji="1" lang="ja-JP" altLang="en-US" dirty="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928664" y="4077072"/>
            <a:ext cx="6120680" cy="1872208"/>
          </a:xfrm>
        </p:spPr>
        <p:txBody>
          <a:bodyPr/>
          <a:lstStyle/>
          <a:p>
            <a:r>
              <a:rPr lang="ja-JP" altLang="en-US" dirty="0" smtClean="0"/>
              <a:t>チームごとにつなげた歌を調整します</a:t>
            </a:r>
            <a:endParaRPr lang="en-US" altLang="ja-JP" dirty="0" smtClean="0"/>
          </a:p>
          <a:p>
            <a:pPr>
              <a:lnSpc>
                <a:spcPct val="150000"/>
              </a:lnSpc>
            </a:pPr>
            <a:r>
              <a:rPr lang="ja-JP" altLang="en-US" dirty="0" smtClean="0"/>
              <a:t>チームごとに完成した歌の練習をします</a:t>
            </a:r>
            <a:endParaRPr lang="en-US" altLang="ja-JP" dirty="0" smtClean="0"/>
          </a:p>
          <a:p>
            <a:pPr>
              <a:lnSpc>
                <a:spcPct val="150000"/>
              </a:lnSpc>
            </a:pPr>
            <a:r>
              <a:rPr lang="ja-JP" altLang="en-US" dirty="0" smtClean="0"/>
              <a:t>チームごとに歌を歌って発表します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8694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つなげた歌を調整しよう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0015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つなげた歌を調整しよう</a:t>
            </a:r>
            <a:endParaRPr kumimoji="1" lang="ja-JP" altLang="en-US" dirty="0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7" name="角丸四角形 6"/>
          <p:cNvSpPr/>
          <p:nvPr/>
        </p:nvSpPr>
        <p:spPr bwMode="auto">
          <a:xfrm>
            <a:off x="776536" y="2276872"/>
            <a:ext cx="8352928" cy="381642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角丸四角形 7"/>
          <p:cNvSpPr/>
          <p:nvPr/>
        </p:nvSpPr>
        <p:spPr bwMode="auto">
          <a:xfrm>
            <a:off x="2828764" y="2060848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テキスト プレースホルダー 16"/>
          <p:cNvSpPr txBox="1">
            <a:spLocks/>
          </p:cNvSpPr>
          <p:nvPr/>
        </p:nvSpPr>
        <p:spPr>
          <a:xfrm>
            <a:off x="3134798" y="2132856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 smtClean="0"/>
              <a:t>チェックするポイント</a:t>
            </a:r>
            <a:endParaRPr lang="ja-JP" altLang="en-US" kern="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60512" y="1239143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つなげた歌を聴いてみて、チームごとに話し合って調整しよう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>
          <a:xfrm>
            <a:off x="1136576" y="2780928"/>
            <a:ext cx="7704856" cy="3024336"/>
          </a:xfrm>
        </p:spPr>
        <p:txBody>
          <a:bodyPr/>
          <a:lstStyle/>
          <a:p>
            <a:pPr marL="411810" indent="-457200">
              <a:buNone/>
            </a:pPr>
            <a:r>
              <a:rPr lang="ja-JP" altLang="en-US" dirty="0" smtClean="0"/>
              <a:t>■　つなぎ目で</a:t>
            </a:r>
            <a:r>
              <a:rPr lang="ja-JP" altLang="en-US" dirty="0" smtClean="0">
                <a:solidFill>
                  <a:srgbClr val="FF0000"/>
                </a:solidFill>
              </a:rPr>
              <a:t>音が重なっている部分がないか</a:t>
            </a:r>
            <a:r>
              <a:rPr lang="ja-JP" altLang="en-US" dirty="0" smtClean="0"/>
              <a:t>を</a:t>
            </a:r>
            <a:endParaRPr lang="en-US" altLang="ja-JP" dirty="0" smtClean="0"/>
          </a:p>
          <a:p>
            <a:pPr marL="411810" indent="-457200">
              <a:buNone/>
            </a:pPr>
            <a:r>
              <a:rPr lang="ja-JP" altLang="en-US" dirty="0" smtClean="0"/>
              <a:t>　　チェックする。</a:t>
            </a:r>
            <a:endParaRPr lang="en-US" altLang="ja-JP" dirty="0" smtClean="0"/>
          </a:p>
          <a:p>
            <a:pPr marL="1115848" lvl="2" indent="-457200">
              <a:buNone/>
            </a:pPr>
            <a:r>
              <a:rPr lang="ja-JP" altLang="en-US" dirty="0" smtClean="0"/>
              <a:t>→重なっていたら前後のグループで話し合って調整する。</a:t>
            </a:r>
            <a:endParaRPr lang="en-US" altLang="ja-JP" dirty="0" smtClean="0"/>
          </a:p>
          <a:p>
            <a:pPr marL="849510" lvl="1" indent="-457200">
              <a:buFont typeface="+mj-ea"/>
              <a:buAutoNum type="circleNumDbPlain"/>
            </a:pPr>
            <a:endParaRPr kumimoji="1" lang="en-US" altLang="ja-JP" sz="2800" dirty="0"/>
          </a:p>
          <a:p>
            <a:pPr marL="411810" indent="-457200">
              <a:buNone/>
            </a:pPr>
            <a:r>
              <a:rPr lang="ja-JP" altLang="en-US" dirty="0" smtClean="0"/>
              <a:t>■　全体を通して、</a:t>
            </a:r>
            <a:r>
              <a:rPr lang="ja-JP" altLang="en-US" dirty="0" smtClean="0">
                <a:solidFill>
                  <a:srgbClr val="FF0000"/>
                </a:solidFill>
              </a:rPr>
              <a:t>曲としてのまとまり</a:t>
            </a:r>
            <a:r>
              <a:rPr lang="ja-JP" altLang="en-US" dirty="0" smtClean="0"/>
              <a:t>が自然か</a:t>
            </a:r>
            <a:endParaRPr lang="en-US" altLang="ja-JP" dirty="0" smtClean="0"/>
          </a:p>
          <a:p>
            <a:pPr marL="411810" indent="-457200">
              <a:buNone/>
            </a:pPr>
            <a:r>
              <a:rPr lang="ja-JP" altLang="en-US" dirty="0" smtClean="0"/>
              <a:t>　　チェックする。</a:t>
            </a:r>
            <a:endParaRPr lang="en-US" altLang="ja-JP" dirty="0" smtClean="0"/>
          </a:p>
          <a:p>
            <a:pPr marL="1115848" lvl="2" indent="-457200">
              <a:buNone/>
            </a:pPr>
            <a:r>
              <a:rPr kumimoji="1" lang="ja-JP" altLang="en-US" dirty="0" smtClean="0"/>
              <a:t>→つなぎ目の音域が違いすぎていないか、</a:t>
            </a:r>
            <a:r>
              <a:rPr lang="ja-JP" altLang="en-US" dirty="0"/>
              <a:t>など</a:t>
            </a:r>
            <a:r>
              <a:rPr lang="ja-JP" altLang="en-US" dirty="0" smtClean="0"/>
              <a:t>を調整する。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19657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idx="1"/>
          </p:nvPr>
        </p:nvSpPr>
        <p:spPr>
          <a:xfrm>
            <a:off x="416496" y="2780928"/>
            <a:ext cx="9073008" cy="1008112"/>
          </a:xfrm>
        </p:spPr>
        <p:txBody>
          <a:bodyPr/>
          <a:lstStyle/>
          <a:p>
            <a:pPr algn="ctr">
              <a:buNone/>
            </a:pPr>
            <a:r>
              <a:rPr kumimoji="1" lang="ja-JP" altLang="en-US" sz="3200" dirty="0" smtClean="0"/>
              <a:t>調整ができたら、</a:t>
            </a:r>
            <a:endParaRPr kumimoji="1" lang="en-US" altLang="ja-JP" sz="3200" dirty="0" smtClean="0"/>
          </a:p>
          <a:p>
            <a:pPr algn="ctr">
              <a:buNone/>
            </a:pPr>
            <a:r>
              <a:rPr kumimoji="1" lang="ja-JP" altLang="en-US" sz="3200" dirty="0" smtClean="0"/>
              <a:t>チームごとに歌の練習をしましょう</a:t>
            </a:r>
            <a:endParaRPr kumimoji="1" lang="ja-JP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発表会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372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発表会</a:t>
            </a:r>
            <a:endParaRPr kumimoji="1" lang="ja-JP" altLang="en-US" dirty="0"/>
          </a:p>
        </p:txBody>
      </p:sp>
      <p:sp>
        <p:nvSpPr>
          <p:cNvPr id="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8" name="角丸四角形 7"/>
          <p:cNvSpPr/>
          <p:nvPr/>
        </p:nvSpPr>
        <p:spPr bwMode="auto">
          <a:xfrm>
            <a:off x="776536" y="2852936"/>
            <a:ext cx="8352928" cy="309634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2828764" y="2636912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テキスト プレースホルダー 16"/>
          <p:cNvSpPr txBox="1">
            <a:spLocks/>
          </p:cNvSpPr>
          <p:nvPr/>
        </p:nvSpPr>
        <p:spPr>
          <a:xfrm>
            <a:off x="3134798" y="2708920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 smtClean="0"/>
              <a:t>発表の方法</a:t>
            </a:r>
            <a:endParaRPr lang="ja-JP" altLang="en-US" kern="0" dirty="0"/>
          </a:p>
        </p:txBody>
      </p:sp>
      <p:sp>
        <p:nvSpPr>
          <p:cNvPr id="11" name="コンテンツ プレースホルダー 5"/>
          <p:cNvSpPr txBox="1">
            <a:spLocks/>
          </p:cNvSpPr>
          <p:nvPr/>
        </p:nvSpPr>
        <p:spPr bwMode="auto">
          <a:xfrm>
            <a:off x="1136576" y="3356992"/>
            <a:ext cx="770485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411810" indent="-457200">
              <a:buFont typeface="Wingdings" pitchFamily="2" charset="2"/>
              <a:buChar char="n"/>
            </a:pPr>
            <a:r>
              <a:rPr lang="ja-JP" altLang="en-US" sz="2400" b="1" dirty="0" smtClean="0">
                <a:latin typeface="+mn-ea"/>
                <a:ea typeface="+mn-ea"/>
              </a:rPr>
              <a:t>代表のタブレット端末を大型モニターにつなげて、チームごとに曲を歌って発表する。</a:t>
            </a:r>
            <a:endParaRPr lang="en-US" altLang="ja-JP" sz="2400" b="1" dirty="0" smtClean="0">
              <a:latin typeface="+mn-ea"/>
              <a:ea typeface="+mn-ea"/>
            </a:endParaRPr>
          </a:p>
          <a:p>
            <a:pPr marL="411810" indent="-457200">
              <a:buFont typeface="Wingdings" pitchFamily="2" charset="2"/>
              <a:buChar char="n"/>
            </a:pPr>
            <a:endParaRPr lang="en-US" altLang="ja-JP" sz="2400" b="1" dirty="0" smtClean="0">
              <a:latin typeface="+mn-ea"/>
              <a:ea typeface="+mn-ea"/>
            </a:endParaRPr>
          </a:p>
          <a:p>
            <a:pPr marL="411810" indent="-457200">
              <a:buFont typeface="Wingdings" pitchFamily="2" charset="2"/>
              <a:buChar char="n"/>
            </a:pPr>
            <a:r>
              <a:rPr lang="ja-JP" altLang="en-US" sz="2400" b="1" dirty="0" smtClean="0">
                <a:latin typeface="+mn-ea"/>
                <a:ea typeface="+mn-ea"/>
              </a:rPr>
              <a:t>発表者以外はワークシートに、他のチームの良かったところや工夫したところ</a:t>
            </a:r>
            <a:r>
              <a:rPr lang="ja-JP" altLang="en-US" sz="2400" b="1" dirty="0">
                <a:latin typeface="+mn-ea"/>
                <a:ea typeface="+mn-ea"/>
              </a:rPr>
              <a:t>、</a:t>
            </a:r>
            <a:r>
              <a:rPr lang="ja-JP" altLang="en-US" sz="2400" b="1" dirty="0" smtClean="0">
                <a:latin typeface="+mn-ea"/>
                <a:ea typeface="+mn-ea"/>
              </a:rPr>
              <a:t>感想を記入する。</a:t>
            </a:r>
            <a:endParaRPr lang="en-US" altLang="ja-JP" sz="2400" b="1" dirty="0" smtClean="0">
              <a:latin typeface="+mn-ea"/>
              <a:ea typeface="+mn-ea"/>
            </a:endParaRPr>
          </a:p>
          <a:p>
            <a:pPr marL="41181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メイリオ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60512" y="1455167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最後に、完成したデータを保存しましょう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537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みなさん創作の授業はいかがでしたか？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732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33013</TotalTime>
  <Words>149</Words>
  <Application>Microsoft Office PowerPoint</Application>
  <PresentationFormat>A4 210 x 297 mm</PresentationFormat>
  <Paragraphs>34</Paragraphs>
  <Slides>8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SES template</vt:lpstr>
      <vt:lpstr>創作授業 ⑤</vt:lpstr>
      <vt:lpstr>今日のめあて</vt:lpstr>
      <vt:lpstr>つなげた歌を調整しよう</vt:lpstr>
      <vt:lpstr>つなげた歌を調整しよう</vt:lpstr>
      <vt:lpstr>PowerPoint プレゼンテーション</vt:lpstr>
      <vt:lpstr>発表会</vt:lpstr>
      <vt:lpstr>発表会</vt:lpstr>
      <vt:lpstr>みなさん創作の授業はいかがでしたか？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2017-02-06T09:41:14Z</dcterms:modified>
</cp:coreProperties>
</file>